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35999738" cy="25199975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016" autoAdjust="0"/>
    <p:restoredTop sz="94660"/>
  </p:normalViewPr>
  <p:slideViewPr>
    <p:cSldViewPr snapToGrid="0">
      <p:cViewPr varScale="1">
        <p:scale>
          <a:sx n="22" d="100"/>
          <a:sy n="22" d="100"/>
        </p:scale>
        <p:origin x="1776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9981" y="4124164"/>
            <a:ext cx="30599777" cy="8773325"/>
          </a:xfrm>
        </p:spPr>
        <p:txBody>
          <a:bodyPr anchor="b"/>
          <a:lstStyle>
            <a:lvl1pPr algn="ctr">
              <a:defRPr sz="220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99967" y="13235822"/>
            <a:ext cx="26999804" cy="6084159"/>
          </a:xfrm>
        </p:spPr>
        <p:txBody>
          <a:bodyPr/>
          <a:lstStyle>
            <a:lvl1pPr marL="0" indent="0" algn="ctr">
              <a:buNone/>
              <a:defRPr sz="8819"/>
            </a:lvl1pPr>
            <a:lvl2pPr marL="1679981" indent="0" algn="ctr">
              <a:buNone/>
              <a:defRPr sz="7349"/>
            </a:lvl2pPr>
            <a:lvl3pPr marL="3359963" indent="0" algn="ctr">
              <a:buNone/>
              <a:defRPr sz="6614"/>
            </a:lvl3pPr>
            <a:lvl4pPr marL="5039944" indent="0" algn="ctr">
              <a:buNone/>
              <a:defRPr sz="5879"/>
            </a:lvl4pPr>
            <a:lvl5pPr marL="6719926" indent="0" algn="ctr">
              <a:buNone/>
              <a:defRPr sz="5879"/>
            </a:lvl5pPr>
            <a:lvl6pPr marL="8399907" indent="0" algn="ctr">
              <a:buNone/>
              <a:defRPr sz="5879"/>
            </a:lvl6pPr>
            <a:lvl7pPr marL="10079888" indent="0" algn="ctr">
              <a:buNone/>
              <a:defRPr sz="5879"/>
            </a:lvl7pPr>
            <a:lvl8pPr marL="11759870" indent="0" algn="ctr">
              <a:buNone/>
              <a:defRPr sz="5879"/>
            </a:lvl8pPr>
            <a:lvl9pPr marL="13439851" indent="0" algn="ctr">
              <a:buNone/>
              <a:defRPr sz="587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1366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76235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2314" y="1341665"/>
            <a:ext cx="7762444" cy="213558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4984" y="1341665"/>
            <a:ext cx="22837334" cy="2135581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78864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0864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234" y="6282501"/>
            <a:ext cx="31049774" cy="10482488"/>
          </a:xfrm>
        </p:spPr>
        <p:txBody>
          <a:bodyPr anchor="b"/>
          <a:lstStyle>
            <a:lvl1pPr>
              <a:defRPr sz="220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234" y="16864157"/>
            <a:ext cx="31049774" cy="5512493"/>
          </a:xfrm>
        </p:spPr>
        <p:txBody>
          <a:bodyPr/>
          <a:lstStyle>
            <a:lvl1pPr marL="0" indent="0">
              <a:buNone/>
              <a:defRPr sz="8819">
                <a:solidFill>
                  <a:schemeClr val="tx1"/>
                </a:solidFill>
              </a:defRPr>
            </a:lvl1pPr>
            <a:lvl2pPr marL="1679981" indent="0">
              <a:buNone/>
              <a:defRPr sz="7349">
                <a:solidFill>
                  <a:schemeClr val="tx1">
                    <a:tint val="75000"/>
                  </a:schemeClr>
                </a:solidFill>
              </a:defRPr>
            </a:lvl2pPr>
            <a:lvl3pPr marL="3359963" indent="0">
              <a:buNone/>
              <a:defRPr sz="6614">
                <a:solidFill>
                  <a:schemeClr val="tx1">
                    <a:tint val="75000"/>
                  </a:schemeClr>
                </a:solidFill>
              </a:defRPr>
            </a:lvl3pPr>
            <a:lvl4pPr marL="5039944" indent="0">
              <a:buNone/>
              <a:defRPr sz="5879">
                <a:solidFill>
                  <a:schemeClr val="tx1">
                    <a:tint val="75000"/>
                  </a:schemeClr>
                </a:solidFill>
              </a:defRPr>
            </a:lvl4pPr>
            <a:lvl5pPr marL="6719926" indent="0">
              <a:buNone/>
              <a:defRPr sz="5879">
                <a:solidFill>
                  <a:schemeClr val="tx1">
                    <a:tint val="75000"/>
                  </a:schemeClr>
                </a:solidFill>
              </a:defRPr>
            </a:lvl5pPr>
            <a:lvl6pPr marL="8399907" indent="0">
              <a:buNone/>
              <a:defRPr sz="5879">
                <a:solidFill>
                  <a:schemeClr val="tx1">
                    <a:tint val="75000"/>
                  </a:schemeClr>
                </a:solidFill>
              </a:defRPr>
            </a:lvl6pPr>
            <a:lvl7pPr marL="10079888" indent="0">
              <a:buNone/>
              <a:defRPr sz="5879">
                <a:solidFill>
                  <a:schemeClr val="tx1">
                    <a:tint val="75000"/>
                  </a:schemeClr>
                </a:solidFill>
              </a:defRPr>
            </a:lvl7pPr>
            <a:lvl8pPr marL="11759870" indent="0">
              <a:buNone/>
              <a:defRPr sz="5879">
                <a:solidFill>
                  <a:schemeClr val="tx1">
                    <a:tint val="75000"/>
                  </a:schemeClr>
                </a:solidFill>
              </a:defRPr>
            </a:lvl8pPr>
            <a:lvl9pPr marL="13439851" indent="0">
              <a:buNone/>
              <a:defRPr sz="587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66561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4982" y="6708326"/>
            <a:ext cx="15299889" cy="159891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4867" y="6708326"/>
            <a:ext cx="15299889" cy="159891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81863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1341671"/>
            <a:ext cx="31049774" cy="48708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675" y="6177496"/>
            <a:ext cx="15229574" cy="3027495"/>
          </a:xfrm>
        </p:spPr>
        <p:txBody>
          <a:bodyPr anchor="b"/>
          <a:lstStyle>
            <a:lvl1pPr marL="0" indent="0">
              <a:buNone/>
              <a:defRPr sz="8819" b="1"/>
            </a:lvl1pPr>
            <a:lvl2pPr marL="1679981" indent="0">
              <a:buNone/>
              <a:defRPr sz="7349" b="1"/>
            </a:lvl2pPr>
            <a:lvl3pPr marL="3359963" indent="0">
              <a:buNone/>
              <a:defRPr sz="6614" b="1"/>
            </a:lvl3pPr>
            <a:lvl4pPr marL="5039944" indent="0">
              <a:buNone/>
              <a:defRPr sz="5879" b="1"/>
            </a:lvl4pPr>
            <a:lvl5pPr marL="6719926" indent="0">
              <a:buNone/>
              <a:defRPr sz="5879" b="1"/>
            </a:lvl5pPr>
            <a:lvl6pPr marL="8399907" indent="0">
              <a:buNone/>
              <a:defRPr sz="5879" b="1"/>
            </a:lvl6pPr>
            <a:lvl7pPr marL="10079888" indent="0">
              <a:buNone/>
              <a:defRPr sz="5879" b="1"/>
            </a:lvl7pPr>
            <a:lvl8pPr marL="11759870" indent="0">
              <a:buNone/>
              <a:defRPr sz="5879" b="1"/>
            </a:lvl8pPr>
            <a:lvl9pPr marL="13439851" indent="0">
              <a:buNone/>
              <a:defRPr sz="587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79675" y="9204991"/>
            <a:ext cx="15229574" cy="1353915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4869" y="6177496"/>
            <a:ext cx="15304578" cy="3027495"/>
          </a:xfrm>
        </p:spPr>
        <p:txBody>
          <a:bodyPr anchor="b"/>
          <a:lstStyle>
            <a:lvl1pPr marL="0" indent="0">
              <a:buNone/>
              <a:defRPr sz="8819" b="1"/>
            </a:lvl1pPr>
            <a:lvl2pPr marL="1679981" indent="0">
              <a:buNone/>
              <a:defRPr sz="7349" b="1"/>
            </a:lvl2pPr>
            <a:lvl3pPr marL="3359963" indent="0">
              <a:buNone/>
              <a:defRPr sz="6614" b="1"/>
            </a:lvl3pPr>
            <a:lvl4pPr marL="5039944" indent="0">
              <a:buNone/>
              <a:defRPr sz="5879" b="1"/>
            </a:lvl4pPr>
            <a:lvl5pPr marL="6719926" indent="0">
              <a:buNone/>
              <a:defRPr sz="5879" b="1"/>
            </a:lvl5pPr>
            <a:lvl6pPr marL="8399907" indent="0">
              <a:buNone/>
              <a:defRPr sz="5879" b="1"/>
            </a:lvl6pPr>
            <a:lvl7pPr marL="10079888" indent="0">
              <a:buNone/>
              <a:defRPr sz="5879" b="1"/>
            </a:lvl7pPr>
            <a:lvl8pPr marL="11759870" indent="0">
              <a:buNone/>
              <a:defRPr sz="5879" b="1"/>
            </a:lvl8pPr>
            <a:lvl9pPr marL="13439851" indent="0">
              <a:buNone/>
              <a:defRPr sz="587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4869" y="9204991"/>
            <a:ext cx="15304578" cy="1353915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55677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07759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35601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1679998"/>
            <a:ext cx="11610853" cy="5879994"/>
          </a:xfrm>
        </p:spPr>
        <p:txBody>
          <a:bodyPr anchor="b"/>
          <a:lstStyle>
            <a:lvl1pPr>
              <a:defRPr sz="1175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4578" y="3628335"/>
            <a:ext cx="18224867" cy="17908316"/>
          </a:xfrm>
        </p:spPr>
        <p:txBody>
          <a:bodyPr/>
          <a:lstStyle>
            <a:lvl1pPr>
              <a:defRPr sz="11758"/>
            </a:lvl1pPr>
            <a:lvl2pPr>
              <a:defRPr sz="10289"/>
            </a:lvl2pPr>
            <a:lvl3pPr>
              <a:defRPr sz="8819"/>
            </a:lvl3pPr>
            <a:lvl4pPr>
              <a:defRPr sz="7349"/>
            </a:lvl4pPr>
            <a:lvl5pPr>
              <a:defRPr sz="7349"/>
            </a:lvl5pPr>
            <a:lvl6pPr>
              <a:defRPr sz="7349"/>
            </a:lvl6pPr>
            <a:lvl7pPr>
              <a:defRPr sz="7349"/>
            </a:lvl7pPr>
            <a:lvl8pPr>
              <a:defRPr sz="7349"/>
            </a:lvl8pPr>
            <a:lvl9pPr>
              <a:defRPr sz="734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79671" y="7559993"/>
            <a:ext cx="11610853" cy="14005821"/>
          </a:xfrm>
        </p:spPr>
        <p:txBody>
          <a:bodyPr/>
          <a:lstStyle>
            <a:lvl1pPr marL="0" indent="0">
              <a:buNone/>
              <a:defRPr sz="5879"/>
            </a:lvl1pPr>
            <a:lvl2pPr marL="1679981" indent="0">
              <a:buNone/>
              <a:defRPr sz="5144"/>
            </a:lvl2pPr>
            <a:lvl3pPr marL="3359963" indent="0">
              <a:buNone/>
              <a:defRPr sz="4409"/>
            </a:lvl3pPr>
            <a:lvl4pPr marL="5039944" indent="0">
              <a:buNone/>
              <a:defRPr sz="3674"/>
            </a:lvl4pPr>
            <a:lvl5pPr marL="6719926" indent="0">
              <a:buNone/>
              <a:defRPr sz="3674"/>
            </a:lvl5pPr>
            <a:lvl6pPr marL="8399907" indent="0">
              <a:buNone/>
              <a:defRPr sz="3674"/>
            </a:lvl6pPr>
            <a:lvl7pPr marL="10079888" indent="0">
              <a:buNone/>
              <a:defRPr sz="3674"/>
            </a:lvl7pPr>
            <a:lvl8pPr marL="11759870" indent="0">
              <a:buNone/>
              <a:defRPr sz="3674"/>
            </a:lvl8pPr>
            <a:lvl9pPr marL="13439851" indent="0">
              <a:buNone/>
              <a:defRPr sz="367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89040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671" y="1679998"/>
            <a:ext cx="11610853" cy="5879994"/>
          </a:xfrm>
        </p:spPr>
        <p:txBody>
          <a:bodyPr anchor="b"/>
          <a:lstStyle>
            <a:lvl1pPr>
              <a:defRPr sz="1175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4578" y="3628335"/>
            <a:ext cx="18224867" cy="17908316"/>
          </a:xfrm>
        </p:spPr>
        <p:txBody>
          <a:bodyPr anchor="t"/>
          <a:lstStyle>
            <a:lvl1pPr marL="0" indent="0">
              <a:buNone/>
              <a:defRPr sz="11758"/>
            </a:lvl1pPr>
            <a:lvl2pPr marL="1679981" indent="0">
              <a:buNone/>
              <a:defRPr sz="10289"/>
            </a:lvl2pPr>
            <a:lvl3pPr marL="3359963" indent="0">
              <a:buNone/>
              <a:defRPr sz="8819"/>
            </a:lvl3pPr>
            <a:lvl4pPr marL="5039944" indent="0">
              <a:buNone/>
              <a:defRPr sz="7349"/>
            </a:lvl4pPr>
            <a:lvl5pPr marL="6719926" indent="0">
              <a:buNone/>
              <a:defRPr sz="7349"/>
            </a:lvl5pPr>
            <a:lvl6pPr marL="8399907" indent="0">
              <a:buNone/>
              <a:defRPr sz="7349"/>
            </a:lvl6pPr>
            <a:lvl7pPr marL="10079888" indent="0">
              <a:buNone/>
              <a:defRPr sz="7349"/>
            </a:lvl7pPr>
            <a:lvl8pPr marL="11759870" indent="0">
              <a:buNone/>
              <a:defRPr sz="7349"/>
            </a:lvl8pPr>
            <a:lvl9pPr marL="13439851" indent="0">
              <a:buNone/>
              <a:defRPr sz="734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79671" y="7559993"/>
            <a:ext cx="11610853" cy="14005821"/>
          </a:xfrm>
        </p:spPr>
        <p:txBody>
          <a:bodyPr/>
          <a:lstStyle>
            <a:lvl1pPr marL="0" indent="0">
              <a:buNone/>
              <a:defRPr sz="5879"/>
            </a:lvl1pPr>
            <a:lvl2pPr marL="1679981" indent="0">
              <a:buNone/>
              <a:defRPr sz="5144"/>
            </a:lvl2pPr>
            <a:lvl3pPr marL="3359963" indent="0">
              <a:buNone/>
              <a:defRPr sz="4409"/>
            </a:lvl3pPr>
            <a:lvl4pPr marL="5039944" indent="0">
              <a:buNone/>
              <a:defRPr sz="3674"/>
            </a:lvl4pPr>
            <a:lvl5pPr marL="6719926" indent="0">
              <a:buNone/>
              <a:defRPr sz="3674"/>
            </a:lvl5pPr>
            <a:lvl6pPr marL="8399907" indent="0">
              <a:buNone/>
              <a:defRPr sz="3674"/>
            </a:lvl6pPr>
            <a:lvl7pPr marL="10079888" indent="0">
              <a:buNone/>
              <a:defRPr sz="3674"/>
            </a:lvl7pPr>
            <a:lvl8pPr marL="11759870" indent="0">
              <a:buNone/>
              <a:defRPr sz="3674"/>
            </a:lvl8pPr>
            <a:lvl9pPr marL="13439851" indent="0">
              <a:buNone/>
              <a:defRPr sz="3674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1576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4982" y="1341671"/>
            <a:ext cx="31049774" cy="4870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4982" y="6708326"/>
            <a:ext cx="31049774" cy="15989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4982" y="23356649"/>
            <a:ext cx="8099941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4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92114-2DE2-4DBD-88F5-EC34E326FC88}" type="datetimeFigureOut">
              <a:rPr lang="he-IL" smtClean="0"/>
              <a:t>כ"ח/אייר/תשפ"ה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4913" y="23356649"/>
            <a:ext cx="12149912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4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4815" y="23356649"/>
            <a:ext cx="8099941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4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434CA-3CA3-4A85-ABB2-6FF697A4952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60065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359963" rtl="0" eaLnBrk="1" latinLnBrk="0" hangingPunct="1">
        <a:lnSpc>
          <a:spcPct val="90000"/>
        </a:lnSpc>
        <a:spcBef>
          <a:spcPct val="0"/>
        </a:spcBef>
        <a:buNone/>
        <a:defRPr sz="161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39991" indent="-839991" algn="l" defTabSz="3359963" rtl="0" eaLnBrk="1" latinLnBrk="0" hangingPunct="1">
        <a:lnSpc>
          <a:spcPct val="90000"/>
        </a:lnSpc>
        <a:spcBef>
          <a:spcPts val="3674"/>
        </a:spcBef>
        <a:buFont typeface="Arial" panose="020B0604020202020204" pitchFamily="34" charset="0"/>
        <a:buChar char="•"/>
        <a:defRPr sz="10289" kern="1200">
          <a:solidFill>
            <a:schemeClr val="tx1"/>
          </a:solidFill>
          <a:latin typeface="+mn-lt"/>
          <a:ea typeface="+mn-ea"/>
          <a:cs typeface="+mn-cs"/>
        </a:defRPr>
      </a:lvl1pPr>
      <a:lvl2pPr marL="2519972" indent="-839991" algn="l" defTabSz="3359963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2pPr>
      <a:lvl3pPr marL="4199954" indent="-839991" algn="l" defTabSz="3359963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7349" kern="1200">
          <a:solidFill>
            <a:schemeClr val="tx1"/>
          </a:solidFill>
          <a:latin typeface="+mn-lt"/>
          <a:ea typeface="+mn-ea"/>
          <a:cs typeface="+mn-cs"/>
        </a:defRPr>
      </a:lvl3pPr>
      <a:lvl4pPr marL="5879935" indent="-839991" algn="l" defTabSz="3359963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4pPr>
      <a:lvl5pPr marL="7559916" indent="-839991" algn="l" defTabSz="3359963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5pPr>
      <a:lvl6pPr marL="9239898" indent="-839991" algn="l" defTabSz="3359963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6pPr>
      <a:lvl7pPr marL="10919879" indent="-839991" algn="l" defTabSz="3359963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7pPr>
      <a:lvl8pPr marL="12599861" indent="-839991" algn="l" defTabSz="3359963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8pPr>
      <a:lvl9pPr marL="14279842" indent="-839991" algn="l" defTabSz="3359963" rtl="0" eaLnBrk="1" latinLnBrk="0" hangingPunct="1">
        <a:lnSpc>
          <a:spcPct val="90000"/>
        </a:lnSpc>
        <a:spcBef>
          <a:spcPts val="1837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359963" rtl="0" eaLnBrk="1" latinLnBrk="0" hangingPunct="1"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79981" algn="l" defTabSz="3359963" rtl="0" eaLnBrk="1" latinLnBrk="0" hangingPunct="1">
        <a:defRPr sz="6614" kern="1200">
          <a:solidFill>
            <a:schemeClr val="tx1"/>
          </a:solidFill>
          <a:latin typeface="+mn-lt"/>
          <a:ea typeface="+mn-ea"/>
          <a:cs typeface="+mn-cs"/>
        </a:defRPr>
      </a:lvl2pPr>
      <a:lvl3pPr marL="3359963" algn="l" defTabSz="3359963" rtl="0" eaLnBrk="1" latinLnBrk="0" hangingPunct="1">
        <a:defRPr sz="6614" kern="1200">
          <a:solidFill>
            <a:schemeClr val="tx1"/>
          </a:solidFill>
          <a:latin typeface="+mn-lt"/>
          <a:ea typeface="+mn-ea"/>
          <a:cs typeface="+mn-cs"/>
        </a:defRPr>
      </a:lvl3pPr>
      <a:lvl4pPr marL="5039944" algn="l" defTabSz="3359963" rtl="0" eaLnBrk="1" latinLnBrk="0" hangingPunct="1">
        <a:defRPr sz="6614" kern="1200">
          <a:solidFill>
            <a:schemeClr val="tx1"/>
          </a:solidFill>
          <a:latin typeface="+mn-lt"/>
          <a:ea typeface="+mn-ea"/>
          <a:cs typeface="+mn-cs"/>
        </a:defRPr>
      </a:lvl4pPr>
      <a:lvl5pPr marL="6719926" algn="l" defTabSz="3359963" rtl="0" eaLnBrk="1" latinLnBrk="0" hangingPunct="1">
        <a:defRPr sz="6614" kern="1200">
          <a:solidFill>
            <a:schemeClr val="tx1"/>
          </a:solidFill>
          <a:latin typeface="+mn-lt"/>
          <a:ea typeface="+mn-ea"/>
          <a:cs typeface="+mn-cs"/>
        </a:defRPr>
      </a:lvl5pPr>
      <a:lvl6pPr marL="8399907" algn="l" defTabSz="3359963" rtl="0" eaLnBrk="1" latinLnBrk="0" hangingPunct="1">
        <a:defRPr sz="6614" kern="1200">
          <a:solidFill>
            <a:schemeClr val="tx1"/>
          </a:solidFill>
          <a:latin typeface="+mn-lt"/>
          <a:ea typeface="+mn-ea"/>
          <a:cs typeface="+mn-cs"/>
        </a:defRPr>
      </a:lvl6pPr>
      <a:lvl7pPr marL="10079888" algn="l" defTabSz="3359963" rtl="0" eaLnBrk="1" latinLnBrk="0" hangingPunct="1">
        <a:defRPr sz="6614" kern="1200">
          <a:solidFill>
            <a:schemeClr val="tx1"/>
          </a:solidFill>
          <a:latin typeface="+mn-lt"/>
          <a:ea typeface="+mn-ea"/>
          <a:cs typeface="+mn-cs"/>
        </a:defRPr>
      </a:lvl7pPr>
      <a:lvl8pPr marL="11759870" algn="l" defTabSz="3359963" rtl="0" eaLnBrk="1" latinLnBrk="0" hangingPunct="1">
        <a:defRPr sz="6614" kern="1200">
          <a:solidFill>
            <a:schemeClr val="tx1"/>
          </a:solidFill>
          <a:latin typeface="+mn-lt"/>
          <a:ea typeface="+mn-ea"/>
          <a:cs typeface="+mn-cs"/>
        </a:defRPr>
      </a:lvl8pPr>
      <a:lvl9pPr marL="13439851" algn="l" defTabSz="3359963" rtl="0" eaLnBrk="1" latinLnBrk="0" hangingPunct="1">
        <a:defRPr sz="66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052719"/>
              </p:ext>
            </p:extLst>
          </p:nvPr>
        </p:nvGraphicFramePr>
        <p:xfrm>
          <a:off x="61344" y="2812047"/>
          <a:ext cx="36027359" cy="224028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19638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16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46988">
                  <a:extLst>
                    <a:ext uri="{9D8B030D-6E8A-4147-A177-3AD203B41FA5}">
                      <a16:colId xmlns:a16="http://schemas.microsoft.com/office/drawing/2014/main" val="4117049268"/>
                    </a:ext>
                  </a:extLst>
                </a:gridCol>
              </a:tblGrid>
              <a:tr h="22393369">
                <a:tc>
                  <a:txBody>
                    <a:bodyPr/>
                    <a:lstStyle/>
                    <a:p>
                      <a:r>
                        <a:rPr lang="en-US" sz="54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Open Sans Hebrew" panose="00000500000000000000" pitchFamily="2" charset="-79"/>
                        </a:rPr>
                        <a:t>Motivation</a:t>
                      </a:r>
                    </a:p>
                    <a:p>
                      <a:pPr>
                        <a:buNone/>
                      </a:pPr>
                      <a:r>
                        <a:rPr lang="en-US" sz="3600" dirty="0"/>
                        <a:t>Growing drone use demands detection</a:t>
                      </a:r>
                      <a:endParaRPr lang="he-IL" sz="3600" dirty="0"/>
                    </a:p>
                    <a:p>
                      <a:pPr>
                        <a:buNone/>
                      </a:pPr>
                      <a:r>
                        <a:rPr lang="en-US" sz="3600" dirty="0"/>
                        <a:t>Beyond optical/thermal limits- in</a:t>
                      </a:r>
                    </a:p>
                    <a:p>
                      <a:pPr>
                        <a:buNone/>
                      </a:pPr>
                      <a:r>
                        <a:rPr lang="en-US" sz="3600" dirty="0"/>
                        <a:t>bad weather, urban clutter, or among</a:t>
                      </a:r>
                    </a:p>
                    <a:p>
                      <a:pPr>
                        <a:buNone/>
                      </a:pPr>
                      <a:r>
                        <a:rPr lang="en-US" sz="3600" dirty="0"/>
                        <a:t>other UAVs.  A TAU Radar Lab study</a:t>
                      </a:r>
                    </a:p>
                    <a:p>
                      <a:pPr>
                        <a:buNone/>
                      </a:pPr>
                      <a:r>
                        <a:rPr lang="en-US" sz="3600" dirty="0"/>
                        <a:t>showed that arranging dipole tags on</a:t>
                      </a:r>
                    </a:p>
                    <a:p>
                      <a:pPr>
                        <a:buNone/>
                      </a:pPr>
                      <a:r>
                        <a:rPr lang="en-US" sz="3600" dirty="0"/>
                        <a:t>rotor blades yields unique 8-bit</a:t>
                      </a:r>
                    </a:p>
                    <a:p>
                      <a:pPr>
                        <a:buNone/>
                      </a:pPr>
                      <a:r>
                        <a:rPr lang="en-US" sz="3600" dirty="0"/>
                        <a:t>micro-Doppler codes.</a:t>
                      </a:r>
                    </a:p>
                    <a:p>
                      <a:pPr>
                        <a:buNone/>
                      </a:pPr>
                      <a:r>
                        <a:rPr lang="en-US" sz="3600" dirty="0"/>
                        <a:t>This method leverages enhanced</a:t>
                      </a:r>
                    </a:p>
                    <a:p>
                      <a:pPr>
                        <a:buNone/>
                      </a:pPr>
                      <a:r>
                        <a:rPr lang="en-US" sz="3600" dirty="0"/>
                        <a:t>Scattering to overcome low RCS and</a:t>
                      </a:r>
                    </a:p>
                    <a:p>
                      <a:pPr>
                        <a:buNone/>
                      </a:pPr>
                      <a:r>
                        <a:rPr lang="en-US" sz="3600" dirty="0"/>
                        <a:t>reliably identify individual drones</a:t>
                      </a:r>
                    </a:p>
                    <a:p>
                      <a:pPr>
                        <a:buNone/>
                      </a:pPr>
                      <a:r>
                        <a:rPr lang="en-US" sz="3600" dirty="0"/>
                        <a:t>under all conditions.</a:t>
                      </a:r>
                    </a:p>
                    <a:p>
                      <a:pPr>
                        <a:buNone/>
                      </a:pPr>
                      <a:endParaRPr lang="en-US" sz="3600" dirty="0"/>
                    </a:p>
                    <a:p>
                      <a:pPr marL="0" algn="l" defTabSz="3359963" rtl="0" eaLnBrk="1" latinLnBrk="0" hangingPunct="1">
                        <a:buNone/>
                      </a:pPr>
                      <a:r>
                        <a:rPr lang="en-US" sz="54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Open Sans Hebrew" panose="00000500000000000000" pitchFamily="2" charset="-79"/>
                        </a:rPr>
                        <a:t>Introduction</a:t>
                      </a:r>
                    </a:p>
                    <a:p>
                      <a:pPr marL="0" algn="l" defTabSz="3359963" rtl="0" eaLnBrk="1" latinLnBrk="0" hangingPunct="1">
                        <a:buNone/>
                      </a:pPr>
                      <a:r>
                        <a:rPr lang="en-US" sz="3600" b="0" dirty="0"/>
                        <a:t>In our project</a:t>
                      </a:r>
                      <a:r>
                        <a:rPr lang="en-US" sz="3600" dirty="0"/>
                        <a:t>, we implement the</a:t>
                      </a:r>
                    </a:p>
                    <a:p>
                      <a:pPr marL="0" algn="l" defTabSz="3359963" rtl="0" eaLnBrk="1" latinLnBrk="0" hangingPunct="1">
                        <a:buNone/>
                      </a:pPr>
                      <a:r>
                        <a:rPr lang="en-US" sz="3600" dirty="0"/>
                        <a:t>Classifier component of this research,</a:t>
                      </a:r>
                    </a:p>
                    <a:p>
                      <a:pPr marL="0" algn="l" defTabSz="3359963" rtl="0" eaLnBrk="1" latinLnBrk="0" hangingPunct="1">
                        <a:buNone/>
                      </a:pPr>
                      <a:r>
                        <a:rPr lang="en-US" sz="3600" dirty="0"/>
                        <a:t>using measured micro-Doppler</a:t>
                      </a:r>
                    </a:p>
                    <a:p>
                      <a:pPr marL="0" algn="l" defTabSz="3359963" rtl="0" eaLnBrk="1" latinLnBrk="0" hangingPunct="1">
                        <a:buNone/>
                      </a:pPr>
                      <a:r>
                        <a:rPr lang="en-US" sz="3600" dirty="0"/>
                        <a:t>signatures.  Our objective is to</a:t>
                      </a:r>
                    </a:p>
                    <a:p>
                      <a:pPr marL="0" algn="l" defTabSz="3359963" rtl="0" eaLnBrk="1" latinLnBrk="0" hangingPunct="1">
                        <a:buNone/>
                      </a:pPr>
                      <a:r>
                        <a:rPr lang="en-US" sz="3600" dirty="0"/>
                        <a:t>accurately classify noisy micro-Doppler</a:t>
                      </a:r>
                    </a:p>
                    <a:p>
                      <a:pPr marL="0" algn="l" defTabSz="3359963" rtl="0" eaLnBrk="1" latinLnBrk="0" hangingPunct="1">
                        <a:buNone/>
                      </a:pPr>
                      <a:r>
                        <a:rPr lang="en-US" sz="3600" dirty="0"/>
                        <a:t>signals at low SNRs ratios.</a:t>
                      </a:r>
                    </a:p>
                    <a:p>
                      <a:r>
                        <a:rPr lang="en-US" sz="3600" dirty="0"/>
                        <a:t>To achieve this, we employ a</a:t>
                      </a:r>
                    </a:p>
                    <a:p>
                      <a:r>
                        <a:rPr lang="en-US" sz="3600" dirty="0"/>
                        <a:t>convolutional neural network (CNN)</a:t>
                      </a:r>
                    </a:p>
                    <a:p>
                      <a:r>
                        <a:rPr lang="en-US" sz="3600" dirty="0"/>
                        <a:t>trained with a synthetic data pipeline</a:t>
                      </a:r>
                    </a:p>
                    <a:p>
                      <a:r>
                        <a:rPr lang="en-US" sz="3600" dirty="0"/>
                        <a:t>and extensive augmentation,</a:t>
                      </a:r>
                    </a:p>
                    <a:p>
                      <a:r>
                        <a:rPr lang="en-US" sz="3600" dirty="0"/>
                        <a:t>demonstrating the robustness of our approach in noisy SNR environments.</a:t>
                      </a:r>
                    </a:p>
                    <a:p>
                      <a:endParaRPr lang="en-US" sz="5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5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5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5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5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5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54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Open Sans Hebrew" panose="00000500000000000000" pitchFamily="2" charset="-79"/>
                        </a:rPr>
                        <a:t>Implementation</a:t>
                      </a:r>
                      <a:br>
                        <a:rPr lang="en-US" sz="3600" dirty="0"/>
                      </a:br>
                      <a:r>
                        <a:rPr lang="en-US" sz="3600" dirty="0"/>
                        <a:t>We were given six 10-second signals (50 001 complex samples) for each of 34 tag configurations indoors. </a:t>
                      </a:r>
                    </a:p>
                    <a:p>
                      <a:r>
                        <a:rPr lang="en-US" sz="3600" b="1" u="sng" dirty="0"/>
                        <a:t>Segmentation &amp; shifts:</a:t>
                      </a:r>
                      <a:br>
                        <a:rPr lang="en-US" sz="3600" dirty="0"/>
                      </a:br>
                      <a:r>
                        <a:rPr lang="en-US" sz="3600" dirty="0"/>
                        <a:t>Split each signal into 7,700-sample segments with 50 % overlap and From each segment, generate seven time-shifted versions (plus the original).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3600" b="1" i="0" u="sng" dirty="0"/>
                        <a:t>Spectrogram &amp; split:</a:t>
                      </a:r>
                      <a:br>
                        <a:rPr lang="en-US" sz="3600" dirty="0"/>
                      </a:br>
                      <a:r>
                        <a:rPr lang="en-US" sz="3600" dirty="0"/>
                        <a:t>Compute a normalized STFT (256-sample Hann window, 50 % overlap) and stratify into 70 % train, 20 % validation, 10 % hold-out.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3600" b="1" i="0" u="sng" dirty="0"/>
                        <a:t>Augmentation &amp; noise: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600" b="1" dirty="0"/>
                        <a:t>Train:</a:t>
                      </a:r>
                      <a:r>
                        <a:rPr lang="en-US" sz="3600" dirty="0"/>
                        <a:t> random affine (±4°/±10 %) + time-masking + Gaussian noise (0-32 dB SNR).</a:t>
                      </a: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n-US" sz="3600" b="1" dirty="0"/>
                        <a:t>Val:</a:t>
                      </a:r>
                      <a:r>
                        <a:rPr lang="en-US" sz="3600" dirty="0"/>
                        <a:t> mild affine (±1°/±2 %), no mask, noise 0</a:t>
                      </a:r>
                      <a:r>
                        <a:rPr lang="he-IL" sz="3600" b="0" dirty="0"/>
                        <a:t>-</a:t>
                      </a:r>
                      <a:r>
                        <a:rPr lang="en-US" sz="3600" dirty="0"/>
                        <a:t>32 </a:t>
                      </a:r>
                      <a:r>
                        <a:rPr lang="en-US" sz="3600" dirty="0" err="1"/>
                        <a:t>dB.</a:t>
                      </a:r>
                      <a:endParaRPr lang="en-US" sz="3600" dirty="0"/>
                    </a:p>
                    <a:p>
                      <a:r>
                        <a:rPr lang="en-US" sz="3600" b="1" u="sng" dirty="0"/>
                        <a:t>Hold-out sets: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3600" dirty="0"/>
                        <a:t>From the 10 % split, we created separate dataset files at fixed SNRs.</a:t>
                      </a: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3600" b="1" u="sng" dirty="0"/>
                        <a:t>Training dataset augmentations of </a:t>
                      </a:r>
                      <a:r>
                        <a:rPr lang="en-US" sz="3600" b="1" u="sng" dirty="0" err="1"/>
                        <a:t>segements</a:t>
                      </a:r>
                      <a:endParaRPr lang="he-IL" sz="4800" b="1" u="sng" dirty="0"/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3600" b="1" u="sng" dirty="0"/>
                    </a:p>
                    <a:p>
                      <a:endParaRPr lang="en-US" sz="3600" b="1" u="sng" dirty="0"/>
                    </a:p>
                    <a:p>
                      <a:endParaRPr lang="en-US" sz="3600" b="1" u="sng" dirty="0"/>
                    </a:p>
                    <a:p>
                      <a:endParaRPr lang="en-US" sz="3600" b="1" u="sng" dirty="0"/>
                    </a:p>
                    <a:p>
                      <a:endParaRPr lang="en-US" sz="3600" b="1" u="sng" dirty="0"/>
                    </a:p>
                    <a:p>
                      <a:endParaRPr lang="en-US" sz="3600" b="1" u="sng" dirty="0"/>
                    </a:p>
                    <a:p>
                      <a:endParaRPr lang="en-US" sz="3600" b="1" u="sng" dirty="0"/>
                    </a:p>
                    <a:p>
                      <a:endParaRPr lang="en-US" sz="3600" b="1" u="sng" dirty="0"/>
                    </a:p>
                    <a:p>
                      <a:r>
                        <a:rPr lang="en-US" sz="3600" b="1" u="sng" dirty="0"/>
                        <a:t>CNN Model</a:t>
                      </a:r>
                    </a:p>
                    <a:p>
                      <a:r>
                        <a:rPr lang="en-US" sz="3600" dirty="0"/>
                        <a:t>We used three convolutional layers with 32, 64, and 128 filters, each followed by a ReLU activation and a 2×2 max-pooling layer. In the head, we applied dropout and a fully connected layer ending with a </a:t>
                      </a:r>
                      <a:r>
                        <a:rPr lang="en-US" sz="3600" dirty="0" err="1"/>
                        <a:t>softmax</a:t>
                      </a:r>
                      <a:r>
                        <a:rPr lang="en-US" sz="3600" dirty="0"/>
                        <a:t> activation.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5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5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5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5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5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54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Open Sans Hebrew" panose="00000500000000000000" pitchFamily="2" charset="-79"/>
                        </a:rPr>
                        <a:t>Results &amp; Conclusions</a:t>
                      </a:r>
                      <a:endParaRPr lang="en-US" sz="5400" b="1" u="sng" dirty="0"/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1" u="sng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Peak Validation Performance</a:t>
                      </a:r>
                      <a:br>
                        <a:rPr lang="en-US" sz="3600" dirty="0"/>
                      </a:br>
                      <a:r>
                        <a:rPr lang="en-US" sz="3600" dirty="0"/>
                        <a:t>After extensive hyperparameter</a:t>
                      </a: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tuning and repeated training runs,</a:t>
                      </a: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our CNN reached its highest </a:t>
                      </a: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validation accuracy at </a:t>
                      </a:r>
                      <a:r>
                        <a:rPr lang="en-US" sz="3600" b="1" dirty="0"/>
                        <a:t>90 epochs</a:t>
                      </a:r>
                      <a:r>
                        <a:rPr lang="en-US" sz="3600" dirty="0"/>
                        <a:t>,</a:t>
                      </a: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with both training and validation</a:t>
                      </a: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curves nearly overlapping.</a:t>
                      </a: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This close alignment indicates</a:t>
                      </a:r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excellent generalization and minima overfitting.</a:t>
                      </a:r>
                      <a:endParaRPr lang="en-US" sz="3600" b="1" u="sng" dirty="0"/>
                    </a:p>
                    <a:p>
                      <a:pPr marL="0" marR="0" lvl="0" indent="0" algn="l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b="1" u="sng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1" u="sng" dirty="0"/>
                        <a:t>CNN Validation Accuracy Across Datasets with Fixed SNR Levels</a:t>
                      </a:r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4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dirty="0"/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The accuracy curve demonstrates that our classifier exceeds 90 % once the SNR reaches 15 dB, and climbs to 97 % at 24 dB and above.</a:t>
                      </a:r>
                      <a:br>
                        <a:rPr lang="en-US" sz="5400" b="1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Open Sans Hebrew" panose="00000500000000000000" pitchFamily="2" charset="-79"/>
                        </a:rPr>
                      </a:br>
                      <a:endParaRPr lang="en-US" sz="5400" b="1" kern="1200" noProof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5400" b="1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Open Sans Hebrew" panose="00000500000000000000" pitchFamily="2" charset="-79"/>
                        </a:rPr>
                        <a:t>Bibliography</a:t>
                      </a:r>
                    </a:p>
                    <a:p>
                      <a:pPr marL="0" marR="0" lvl="0" indent="0" algn="l" defTabSz="33599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D. </a:t>
                      </a:r>
                      <a:r>
                        <a:rPr lang="en-US" sz="3600" dirty="0" err="1"/>
                        <a:t>Vovchuk</a:t>
                      </a:r>
                      <a:r>
                        <a:rPr lang="en-US" sz="3600" dirty="0"/>
                        <a:t>, M. </a:t>
                      </a:r>
                      <a:r>
                        <a:rPr lang="en-US" sz="3600" dirty="0" err="1"/>
                        <a:t>Khobzei</a:t>
                      </a:r>
                      <a:r>
                        <a:rPr lang="en-US" sz="3600" dirty="0"/>
                        <a:t>, V. Tkach, O. </a:t>
                      </a:r>
                      <a:r>
                        <a:rPr lang="en-US" sz="3600" dirty="0" err="1"/>
                        <a:t>Eliiashiv</a:t>
                      </a:r>
                      <a:r>
                        <a:rPr lang="en-US" sz="3600" dirty="0"/>
                        <a:t>, O. </a:t>
                      </a:r>
                      <a:r>
                        <a:rPr lang="en-US" sz="3600" dirty="0" err="1"/>
                        <a:t>Tzidki</a:t>
                      </a:r>
                      <a:r>
                        <a:rPr lang="en-US" sz="3600" dirty="0"/>
                        <a:t>, K. </a:t>
                      </a:r>
                      <a:r>
                        <a:rPr lang="en-US" sz="3600" dirty="0" err="1"/>
                        <a:t>Grotov</a:t>
                      </a:r>
                      <a:r>
                        <a:rPr lang="en-US" sz="3600" dirty="0"/>
                        <a:t>, A. Glam, and P. Ginzburg, “Micro-Doppler-Coded Drone Identification,” </a:t>
                      </a:r>
                      <a:r>
                        <a:rPr lang="en-US" sz="3600" i="1" dirty="0"/>
                        <a:t>arXiv:2402.04368</a:t>
                      </a:r>
                      <a:r>
                        <a:rPr lang="en-US" sz="3600" dirty="0"/>
                        <a:t>, Feb. 2024.</a:t>
                      </a:r>
                      <a:endParaRPr lang="en-US" sz="36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Open Sans Hebrew" panose="00000500000000000000" pitchFamily="2" charset="-79"/>
                      </a:endParaRP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10190212" y="175714"/>
            <a:ext cx="16737952" cy="280076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4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Drone Identification Using Micro-Doppler</a:t>
            </a:r>
            <a:endParaRPr lang="en-US" sz="4400" b="1" dirty="0">
              <a:cs typeface="Open Sans Hebrew" panose="00000500000000000000" pitchFamily="2" charset="-79"/>
            </a:endParaRPr>
          </a:p>
          <a:p>
            <a:pPr algn="ctr"/>
            <a:r>
              <a:rPr lang="en-US" sz="4400" b="1" dirty="0">
                <a:cs typeface="Open Sans Hebrew" panose="00000500000000000000" pitchFamily="2" charset="-79"/>
              </a:rPr>
              <a:t>Project Number</a:t>
            </a:r>
            <a:r>
              <a:rPr lang="he-IL" sz="4400" dirty="0">
                <a:cs typeface="Open Sans Hebrew" panose="00000500000000000000" pitchFamily="2" charset="-79"/>
              </a:rPr>
              <a:t>:</a:t>
            </a:r>
            <a:r>
              <a:rPr lang="en-US" sz="4400" dirty="0">
                <a:cs typeface="Open Sans Hebrew" panose="00000500000000000000" pitchFamily="2" charset="-79"/>
              </a:rPr>
              <a:t> </a:t>
            </a:r>
            <a:r>
              <a:rPr lang="he-IL" sz="4400" b="0" i="0" dirty="0">
                <a:solidFill>
                  <a:srgbClr val="1F1F1F"/>
                </a:solidFill>
                <a:effectLst/>
                <a:latin typeface="Google Sans"/>
              </a:rPr>
              <a:t>24-1-1-3174</a:t>
            </a:r>
            <a:endParaRPr lang="en-US" sz="4400" dirty="0">
              <a:cs typeface="Open Sans Hebrew" panose="00000500000000000000" pitchFamily="2" charset="-79"/>
            </a:endParaRPr>
          </a:p>
          <a:p>
            <a:pPr algn="ctr"/>
            <a:r>
              <a:rPr lang="en-US" sz="4400" b="1" dirty="0">
                <a:cs typeface="Open Sans Hebrew" panose="00000500000000000000" pitchFamily="2" charset="-79"/>
              </a:rPr>
              <a:t>Names: </a:t>
            </a:r>
            <a:r>
              <a:rPr lang="en-US" sz="4400" dirty="0">
                <a:cs typeface="Open Sans Hebrew" panose="00000500000000000000" pitchFamily="2" charset="-79"/>
              </a:rPr>
              <a:t>Amit Stein, Niv Avivi</a:t>
            </a:r>
            <a:endParaRPr lang="he-IL" sz="4400" dirty="0">
              <a:effectLst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ctr"/>
            <a:r>
              <a:rPr lang="en-US" sz="4400" b="1" dirty="0">
                <a:cs typeface="Open Sans Hebrew" panose="00000500000000000000" pitchFamily="2" charset="-79"/>
              </a:rPr>
              <a:t>Supervisor</a:t>
            </a:r>
            <a:r>
              <a:rPr lang="he-IL" sz="4400" dirty="0">
                <a:cs typeface="Open Sans Hebrew" panose="00000500000000000000" pitchFamily="2" charset="-79"/>
              </a:rPr>
              <a:t>: </a:t>
            </a:r>
            <a:r>
              <a:rPr lang="en-US" sz="4400" dirty="0">
                <a:cs typeface="Open Sans Hebrew" panose="00000500000000000000" pitchFamily="2" charset="-79"/>
              </a:rPr>
              <a:t> Omer </a:t>
            </a:r>
            <a:r>
              <a:rPr lang="en-US" sz="4400" dirty="0" err="1">
                <a:cs typeface="Open Sans Hebrew" panose="00000500000000000000" pitchFamily="2" charset="-79"/>
              </a:rPr>
              <a:t>Tzidki</a:t>
            </a:r>
            <a:endParaRPr lang="he-IL" sz="4400" dirty="0">
              <a:cs typeface="Open Sans Hebrew" panose="00000500000000000000" pitchFamily="2" charset="-79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31" y="87833"/>
            <a:ext cx="12489813" cy="2846562"/>
          </a:xfrm>
          <a:prstGeom prst="rect">
            <a:avLst/>
          </a:prstGeom>
        </p:spPr>
      </p:pic>
      <p:pic>
        <p:nvPicPr>
          <p:cNvPr id="29" name="תמונה 28">
            <a:extLst>
              <a:ext uri="{FF2B5EF4-FFF2-40B4-BE49-F238E27FC236}">
                <a16:creationId xmlns:a16="http://schemas.microsoft.com/office/drawing/2014/main" id="{4B010955-DF55-748C-E91E-7C7715577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6548" y="6966067"/>
            <a:ext cx="6280474" cy="539810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C35049D1-3EC4-89BC-AFBC-C00315FAC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4804" y="18985843"/>
            <a:ext cx="3352045" cy="3308350"/>
          </a:xfrm>
          <a:prstGeom prst="rect">
            <a:avLst/>
          </a:prstGeom>
        </p:spPr>
      </p:pic>
      <p:pic>
        <p:nvPicPr>
          <p:cNvPr id="98" name="Picture 5">
            <a:extLst>
              <a:ext uri="{FF2B5EF4-FFF2-40B4-BE49-F238E27FC236}">
                <a16:creationId xmlns:a16="http://schemas.microsoft.com/office/drawing/2014/main" id="{E8D16CC9-033C-C9B3-3221-A3D5C73753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6688" y="23497129"/>
            <a:ext cx="2207048" cy="1244576"/>
          </a:xfrm>
          <a:prstGeom prst="rect">
            <a:avLst/>
          </a:prstGeom>
        </p:spPr>
      </p:pic>
      <p:sp>
        <p:nvSpPr>
          <p:cNvPr id="104" name="תיבת טקסט 103">
            <a:extLst>
              <a:ext uri="{FF2B5EF4-FFF2-40B4-BE49-F238E27FC236}">
                <a16:creationId xmlns:a16="http://schemas.microsoft.com/office/drawing/2014/main" id="{4D3E6771-A921-D42F-FA52-1A23E8D7F79F}"/>
              </a:ext>
            </a:extLst>
          </p:cNvPr>
          <p:cNvSpPr txBox="1"/>
          <p:nvPr/>
        </p:nvSpPr>
        <p:spPr>
          <a:xfrm>
            <a:off x="8957905" y="22868507"/>
            <a:ext cx="2464613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defTabSz="2519995">
              <a:defRPr/>
            </a:pPr>
            <a:r>
              <a:rPr lang="en-US" sz="2800" b="1" dirty="0"/>
              <a:t>The dipole tag</a:t>
            </a:r>
            <a:endParaRPr lang="he-IL" sz="4000" dirty="0"/>
          </a:p>
        </p:txBody>
      </p:sp>
      <p:grpSp>
        <p:nvGrpSpPr>
          <p:cNvPr id="120" name="קבוצה 119">
            <a:extLst>
              <a:ext uri="{FF2B5EF4-FFF2-40B4-BE49-F238E27FC236}">
                <a16:creationId xmlns:a16="http://schemas.microsoft.com/office/drawing/2014/main" id="{D34756A2-10EB-3A6C-D327-5B9315F22D26}"/>
              </a:ext>
            </a:extLst>
          </p:cNvPr>
          <p:cNvGrpSpPr/>
          <p:nvPr/>
        </p:nvGrpSpPr>
        <p:grpSpPr>
          <a:xfrm>
            <a:off x="12356931" y="3026379"/>
            <a:ext cx="22842780" cy="3847144"/>
            <a:chOff x="12520494" y="3996495"/>
            <a:chExt cx="22098987" cy="3847144"/>
          </a:xfrm>
        </p:grpSpPr>
        <p:grpSp>
          <p:nvGrpSpPr>
            <p:cNvPr id="105" name="קבוצה 104">
              <a:extLst>
                <a:ext uri="{FF2B5EF4-FFF2-40B4-BE49-F238E27FC236}">
                  <a16:creationId xmlns:a16="http://schemas.microsoft.com/office/drawing/2014/main" id="{855C8F5D-8C3B-F383-5F8D-775352E0AC1A}"/>
                </a:ext>
              </a:extLst>
            </p:cNvPr>
            <p:cNvGrpSpPr/>
            <p:nvPr/>
          </p:nvGrpSpPr>
          <p:grpSpPr>
            <a:xfrm>
              <a:off x="12520494" y="3997564"/>
              <a:ext cx="22098987" cy="3846075"/>
              <a:chOff x="-92494" y="23243427"/>
              <a:chExt cx="11574162" cy="2175924"/>
            </a:xfrm>
          </p:grpSpPr>
          <p:pic>
            <p:nvPicPr>
              <p:cNvPr id="106" name="תמונה 105">
                <a:extLst>
                  <a:ext uri="{FF2B5EF4-FFF2-40B4-BE49-F238E27FC236}">
                    <a16:creationId xmlns:a16="http://schemas.microsoft.com/office/drawing/2014/main" id="{939B25F2-DC28-A79B-5694-64AD8B1D37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2494" y="23243427"/>
                <a:ext cx="2563658" cy="2131285"/>
              </a:xfrm>
              <a:prstGeom prst="rect">
                <a:avLst/>
              </a:prstGeom>
            </p:spPr>
          </p:pic>
          <p:pic>
            <p:nvPicPr>
              <p:cNvPr id="107" name="תמונה 106" descr="תמונה שמכילה קו, מלבן, צבעוני, עיצוב&#10;&#10;תוכן שנוצר על-ידי בינה מלאכותית עשוי להיות שגוי.">
                <a:extLst>
                  <a:ext uri="{FF2B5EF4-FFF2-40B4-BE49-F238E27FC236}">
                    <a16:creationId xmlns:a16="http://schemas.microsoft.com/office/drawing/2014/main" id="{8C0E1D9E-F895-845A-9A37-8115323C91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18869" y="23812802"/>
                <a:ext cx="2415395" cy="1606549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08" name="חץ: ימינה 107">
                <a:extLst>
                  <a:ext uri="{FF2B5EF4-FFF2-40B4-BE49-F238E27FC236}">
                    <a16:creationId xmlns:a16="http://schemas.microsoft.com/office/drawing/2014/main" id="{F8E44952-16A6-87F2-F285-62C568AA58B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14762" y="24966560"/>
                <a:ext cx="571624" cy="317461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 dirty="0"/>
              </a:p>
            </p:txBody>
          </p:sp>
          <p:sp>
            <p:nvSpPr>
              <p:cNvPr id="109" name="חץ: ימינה 108">
                <a:extLst>
                  <a:ext uri="{FF2B5EF4-FFF2-40B4-BE49-F238E27FC236}">
                    <a16:creationId xmlns:a16="http://schemas.microsoft.com/office/drawing/2014/main" id="{0EB1C77E-620B-7215-BDFC-1EE89EA2C1E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557919" y="24912749"/>
                <a:ext cx="553110" cy="338554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 dirty="0"/>
              </a:p>
            </p:txBody>
          </p:sp>
          <p:sp>
            <p:nvSpPr>
              <p:cNvPr id="110" name="תיבת טקסט 109">
                <a:extLst>
                  <a:ext uri="{FF2B5EF4-FFF2-40B4-BE49-F238E27FC236}">
                    <a16:creationId xmlns:a16="http://schemas.microsoft.com/office/drawing/2014/main" id="{A095600F-3EFE-CB56-6600-C20451C932C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270270" y="24940077"/>
                <a:ext cx="1211398" cy="296013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1">
                <a:spAutoFit/>
              </a:bodyPr>
              <a:lstStyle/>
              <a:p>
                <a:pPr algn="ctr" rtl="1"/>
                <a:r>
                  <a:rPr lang="en-US" sz="2800" b="1" dirty="0"/>
                  <a:t>Class Number</a:t>
                </a:r>
                <a:endParaRPr lang="he-IL" sz="2800" b="1" dirty="0"/>
              </a:p>
            </p:txBody>
          </p:sp>
          <p:pic>
            <p:nvPicPr>
              <p:cNvPr id="111" name="Picture 5">
                <a:extLst>
                  <a:ext uri="{FF2B5EF4-FFF2-40B4-BE49-F238E27FC236}">
                    <a16:creationId xmlns:a16="http://schemas.microsoft.com/office/drawing/2014/main" id="{1DE7C8BA-5EC2-FB51-AC0C-53CF6A8527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 l="4740" t="16499" r="8029" b="10404"/>
              <a:stretch/>
            </p:blipFill>
            <p:spPr>
              <a:xfrm>
                <a:off x="5041266" y="23675207"/>
                <a:ext cx="1851136" cy="1201551"/>
              </a:xfrm>
              <a:prstGeom prst="rect">
                <a:avLst/>
              </a:prstGeom>
              <a:ln w="19050">
                <a:solidFill>
                  <a:srgbClr val="00B050"/>
                </a:solidFill>
              </a:ln>
            </p:spPr>
          </p:pic>
          <p:sp>
            <p:nvSpPr>
              <p:cNvPr id="112" name="תיבת טקסט 111">
                <a:extLst>
                  <a:ext uri="{FF2B5EF4-FFF2-40B4-BE49-F238E27FC236}">
                    <a16:creationId xmlns:a16="http://schemas.microsoft.com/office/drawing/2014/main" id="{6A155208-02FC-4C3E-692E-5A30A5B2E8A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368291" y="23527200"/>
                <a:ext cx="1529367" cy="29601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1">
                <a:spAutoFit/>
              </a:bodyPr>
              <a:lstStyle/>
              <a:p>
                <a:pPr algn="ctr" rtl="1"/>
                <a:r>
                  <a:rPr lang="en-US" sz="2800" b="1" dirty="0">
                    <a:solidFill>
                      <a:schemeClr val="tx1"/>
                    </a:solidFill>
                  </a:rPr>
                  <a:t>CNN Classifier</a:t>
                </a:r>
                <a:endParaRPr lang="he-IL" sz="28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חץ: ימינה 112">
                <a:extLst>
                  <a:ext uri="{FF2B5EF4-FFF2-40B4-BE49-F238E27FC236}">
                    <a16:creationId xmlns:a16="http://schemas.microsoft.com/office/drawing/2014/main" id="{76951EA0-5A02-0A3B-F4D8-382ABC20BDD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982692" y="24939278"/>
                <a:ext cx="1916740" cy="351807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 dirty="0"/>
              </a:p>
            </p:txBody>
          </p:sp>
          <p:sp>
            <p:nvSpPr>
              <p:cNvPr id="114" name="תיבת טקסט 113">
                <a:extLst>
                  <a:ext uri="{FF2B5EF4-FFF2-40B4-BE49-F238E27FC236}">
                    <a16:creationId xmlns:a16="http://schemas.microsoft.com/office/drawing/2014/main" id="{84822956-4831-F51C-AA52-28E313138D7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739020" y="24974062"/>
                <a:ext cx="483331" cy="296013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1">
                <a:spAutoFit/>
              </a:bodyPr>
              <a:lstStyle/>
              <a:p>
                <a:pPr algn="ctr" rtl="1"/>
                <a:r>
                  <a:rPr lang="en-US" sz="2800" b="1" dirty="0">
                    <a:solidFill>
                      <a:schemeClr val="tx1"/>
                    </a:solidFill>
                  </a:rPr>
                  <a:t>C/D</a:t>
                </a:r>
                <a:endParaRPr lang="he-IL" sz="28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תיבת טקסט 114">
                <a:extLst>
                  <a:ext uri="{FF2B5EF4-FFF2-40B4-BE49-F238E27FC236}">
                    <a16:creationId xmlns:a16="http://schemas.microsoft.com/office/drawing/2014/main" id="{EBBEDFFC-619E-6C2E-99E2-C390CA2AEEB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041266" y="23749503"/>
                <a:ext cx="1035806" cy="29601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1">
                <a:spAutoFit/>
              </a:bodyPr>
              <a:lstStyle/>
              <a:p>
                <a:pPr algn="ctr" rtl="1"/>
                <a:r>
                  <a:rPr lang="he-IL" sz="2800" b="1" dirty="0">
                    <a:solidFill>
                      <a:schemeClr val="bg1"/>
                    </a:solidFill>
                  </a:rPr>
                  <a:t>10000000</a:t>
                </a:r>
                <a:endParaRPr lang="he-IL" sz="24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6" name="תיבת טקסט 115">
                <a:extLst>
                  <a:ext uri="{FF2B5EF4-FFF2-40B4-BE49-F238E27FC236}">
                    <a16:creationId xmlns:a16="http://schemas.microsoft.com/office/drawing/2014/main" id="{7E703783-2858-F030-0F3E-826DCEC3D05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230735" y="24616076"/>
                <a:ext cx="1237699" cy="29601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1">
                <a:spAutoFit/>
              </a:bodyPr>
              <a:lstStyle/>
              <a:p>
                <a:pPr algn="ctr" rtl="1"/>
                <a:r>
                  <a:rPr lang="he-IL" sz="2800" b="1" dirty="0">
                    <a:solidFill>
                      <a:srgbClr val="00B050"/>
                    </a:solidFill>
                  </a:rPr>
                  <a:t>10000000</a:t>
                </a:r>
                <a:endParaRPr lang="he-IL" b="1" dirty="0">
                  <a:solidFill>
                    <a:srgbClr val="00B050"/>
                  </a:solidFill>
                </a:endParaRPr>
              </a:p>
            </p:txBody>
          </p:sp>
          <p:sp>
            <p:nvSpPr>
              <p:cNvPr id="117" name="תיבת טקסט 116">
                <a:extLst>
                  <a:ext uri="{FF2B5EF4-FFF2-40B4-BE49-F238E27FC236}">
                    <a16:creationId xmlns:a16="http://schemas.microsoft.com/office/drawing/2014/main" id="{5D45DD2A-339F-4A2F-92C7-D436CE4668B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684211" y="24879563"/>
                <a:ext cx="1195923" cy="539788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1">
                <a:spAutoFit/>
              </a:bodyPr>
              <a:lstStyle/>
              <a:p>
                <a:pPr algn="ctr" rtl="1"/>
                <a:r>
                  <a:rPr lang="en-US" sz="2800" b="1" dirty="0">
                    <a:solidFill>
                      <a:schemeClr val="tx1"/>
                    </a:solidFill>
                  </a:rPr>
                  <a:t>Micro-doppler analysis</a:t>
                </a:r>
                <a:endParaRPr lang="he-IL" sz="28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חץ: ימינה 117">
                <a:extLst>
                  <a:ext uri="{FF2B5EF4-FFF2-40B4-BE49-F238E27FC236}">
                    <a16:creationId xmlns:a16="http://schemas.microsoft.com/office/drawing/2014/main" id="{3A7C7711-2C78-C9B5-A989-67C8F8A9D01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84179" y="24984733"/>
                <a:ext cx="356968" cy="285342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he-IL" dirty="0"/>
              </a:p>
            </p:txBody>
          </p:sp>
        </p:grpSp>
        <p:sp>
          <p:nvSpPr>
            <p:cNvPr id="119" name="תיבת טקסט 118">
              <a:extLst>
                <a:ext uri="{FF2B5EF4-FFF2-40B4-BE49-F238E27FC236}">
                  <a16:creationId xmlns:a16="http://schemas.microsoft.com/office/drawing/2014/main" id="{07D91882-B9F2-69F4-4C2D-3316F53A4F92}"/>
                </a:ext>
              </a:extLst>
            </p:cNvPr>
            <p:cNvSpPr txBox="1"/>
            <p:nvPr/>
          </p:nvSpPr>
          <p:spPr>
            <a:xfrm>
              <a:off x="19788537" y="3996495"/>
              <a:ext cx="4452769" cy="646331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 defTabSz="2519995">
                <a:defRPr/>
              </a:pPr>
              <a:r>
                <a:rPr lang="en-US" sz="3600" b="1" u="sng" dirty="0"/>
                <a:t>Project Block Scheme</a:t>
              </a:r>
              <a:endParaRPr lang="he-IL" sz="4800" b="1" u="sng" dirty="0"/>
            </a:p>
          </p:txBody>
        </p:sp>
      </p:grpSp>
      <p:pic>
        <p:nvPicPr>
          <p:cNvPr id="128" name="תמונה 127" descr="תמונה שמכילה טקסט, צילום מסך, קו, תרשים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254E48F5-F794-7D11-A515-952A8B5287F5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795" t="6532" r="9663" b="3541"/>
          <a:stretch/>
        </p:blipFill>
        <p:spPr>
          <a:xfrm>
            <a:off x="23110572" y="13945343"/>
            <a:ext cx="12827822" cy="6518236"/>
          </a:xfrm>
          <a:prstGeom prst="rect">
            <a:avLst/>
          </a:prstGeom>
        </p:spPr>
      </p:pic>
      <p:sp>
        <p:nvSpPr>
          <p:cNvPr id="147" name="תיבת טקסט 146">
            <a:extLst>
              <a:ext uri="{FF2B5EF4-FFF2-40B4-BE49-F238E27FC236}">
                <a16:creationId xmlns:a16="http://schemas.microsoft.com/office/drawing/2014/main" id="{4D46213B-12C0-3759-34C5-00309C78E4BA}"/>
              </a:ext>
            </a:extLst>
          </p:cNvPr>
          <p:cNvSpPr txBox="1"/>
          <p:nvPr/>
        </p:nvSpPr>
        <p:spPr>
          <a:xfrm>
            <a:off x="-269308" y="18021134"/>
            <a:ext cx="9084117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defTabSz="2519995">
              <a:defRPr/>
            </a:pPr>
            <a:r>
              <a:rPr lang="en-US" sz="3200" b="1" u="sng" dirty="0" err="1"/>
              <a:t>Spectograms</a:t>
            </a:r>
            <a:r>
              <a:rPr lang="en-US" sz="3200" b="1" u="sng" dirty="0"/>
              <a:t> for different </a:t>
            </a:r>
            <a:r>
              <a:rPr lang="en-US" sz="3200" b="1" u="sng" dirty="0" err="1"/>
              <a:t>microdopler</a:t>
            </a:r>
            <a:r>
              <a:rPr lang="en-US" sz="3200" b="1" u="sng" dirty="0"/>
              <a:t> </a:t>
            </a:r>
            <a:r>
              <a:rPr lang="en-US" sz="3200" b="1" u="sng" dirty="0" err="1"/>
              <a:t>signitures</a:t>
            </a:r>
            <a:endParaRPr lang="he-IL" sz="4400" u="sng" dirty="0"/>
          </a:p>
        </p:txBody>
      </p:sp>
      <p:grpSp>
        <p:nvGrpSpPr>
          <p:cNvPr id="164" name="קבוצה 163">
            <a:extLst>
              <a:ext uri="{FF2B5EF4-FFF2-40B4-BE49-F238E27FC236}">
                <a16:creationId xmlns:a16="http://schemas.microsoft.com/office/drawing/2014/main" id="{BF8B017F-BD08-3077-D827-078FF635CA81}"/>
              </a:ext>
            </a:extLst>
          </p:cNvPr>
          <p:cNvGrpSpPr/>
          <p:nvPr/>
        </p:nvGrpSpPr>
        <p:grpSpPr>
          <a:xfrm>
            <a:off x="54096" y="18712437"/>
            <a:ext cx="8378284" cy="6395882"/>
            <a:chOff x="54096" y="18712437"/>
            <a:chExt cx="8378284" cy="6395882"/>
          </a:xfrm>
        </p:grpSpPr>
        <p:pic>
          <p:nvPicPr>
            <p:cNvPr id="148" name="תמונה 147">
              <a:extLst>
                <a:ext uri="{FF2B5EF4-FFF2-40B4-BE49-F238E27FC236}">
                  <a16:creationId xmlns:a16="http://schemas.microsoft.com/office/drawing/2014/main" id="{81C69818-92F8-4C5A-D7DC-37D66CF52A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 l="404" t="1578" r="1056" b="1199"/>
            <a:stretch/>
          </p:blipFill>
          <p:spPr>
            <a:xfrm>
              <a:off x="54096" y="18712437"/>
              <a:ext cx="8378284" cy="6395882"/>
            </a:xfrm>
            <a:prstGeom prst="rect">
              <a:avLst/>
            </a:prstGeom>
          </p:spPr>
        </p:pic>
        <p:sp>
          <p:nvSpPr>
            <p:cNvPr id="149" name="תיבת טקסט 148">
              <a:extLst>
                <a:ext uri="{FF2B5EF4-FFF2-40B4-BE49-F238E27FC236}">
                  <a16:creationId xmlns:a16="http://schemas.microsoft.com/office/drawing/2014/main" id="{97062777-19F0-E553-2A6E-0F6B76744F10}"/>
                </a:ext>
              </a:extLst>
            </p:cNvPr>
            <p:cNvSpPr txBox="1"/>
            <p:nvPr/>
          </p:nvSpPr>
          <p:spPr>
            <a:xfrm>
              <a:off x="190231" y="18984035"/>
              <a:ext cx="1815802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10000000</a:t>
              </a:r>
              <a:endParaRPr lang="he-IL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50" name="תיבת טקסט 149">
              <a:extLst>
                <a:ext uri="{FF2B5EF4-FFF2-40B4-BE49-F238E27FC236}">
                  <a16:creationId xmlns:a16="http://schemas.microsoft.com/office/drawing/2014/main" id="{52AF8839-6B18-98B5-DBB1-CA4106641D30}"/>
                </a:ext>
              </a:extLst>
            </p:cNvPr>
            <p:cNvSpPr txBox="1"/>
            <p:nvPr/>
          </p:nvSpPr>
          <p:spPr>
            <a:xfrm>
              <a:off x="4395208" y="18985843"/>
              <a:ext cx="1856067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11111111</a:t>
              </a:r>
              <a:endParaRPr lang="he-IL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51" name="תיבת טקסט 150">
              <a:extLst>
                <a:ext uri="{FF2B5EF4-FFF2-40B4-BE49-F238E27FC236}">
                  <a16:creationId xmlns:a16="http://schemas.microsoft.com/office/drawing/2014/main" id="{472BD8B2-F8AC-5C4F-DD99-5103BF8A0EE9}"/>
                </a:ext>
              </a:extLst>
            </p:cNvPr>
            <p:cNvSpPr txBox="1"/>
            <p:nvPr/>
          </p:nvSpPr>
          <p:spPr>
            <a:xfrm>
              <a:off x="4395208" y="22204419"/>
              <a:ext cx="1815801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00001111</a:t>
              </a:r>
              <a:endParaRPr lang="he-IL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52" name="תיבת טקסט 151">
              <a:extLst>
                <a:ext uri="{FF2B5EF4-FFF2-40B4-BE49-F238E27FC236}">
                  <a16:creationId xmlns:a16="http://schemas.microsoft.com/office/drawing/2014/main" id="{6C53093C-90E0-0246-E09B-2CAFDEC8EEBB}"/>
                </a:ext>
              </a:extLst>
            </p:cNvPr>
            <p:cNvSpPr txBox="1"/>
            <p:nvPr/>
          </p:nvSpPr>
          <p:spPr>
            <a:xfrm>
              <a:off x="190232" y="22204419"/>
              <a:ext cx="1815801" cy="52322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10101010</a:t>
              </a:r>
              <a:endParaRPr lang="he-IL" sz="28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155" name="תמונה 154" descr="תמונה שמכילה שמיים, מטוס, בחוץ, טיסה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D2AEFC34-8A80-8201-DFD8-A44D2AC4515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66864" y="3164175"/>
            <a:ext cx="4277565" cy="4277565"/>
          </a:xfrm>
          <a:prstGeom prst="rect">
            <a:avLst/>
          </a:prstGeom>
        </p:spPr>
      </p:pic>
      <p:pic>
        <p:nvPicPr>
          <p:cNvPr id="158" name="תמונה 157" descr="תמונה שמכילה בניין, מטוס, תחבורה, טיסה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CFE54022-CF7A-E7FA-7CC5-FC386281C19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61508" y="12364168"/>
            <a:ext cx="4282922" cy="4282922"/>
          </a:xfrm>
          <a:prstGeom prst="rect">
            <a:avLst/>
          </a:prstGeom>
        </p:spPr>
      </p:pic>
      <p:sp>
        <p:nvSpPr>
          <p:cNvPr id="159" name="תיבת טקסט 158">
            <a:extLst>
              <a:ext uri="{FF2B5EF4-FFF2-40B4-BE49-F238E27FC236}">
                <a16:creationId xmlns:a16="http://schemas.microsoft.com/office/drawing/2014/main" id="{70DC8A67-8CA1-29FC-3A7D-902444B4D092}"/>
              </a:ext>
            </a:extLst>
          </p:cNvPr>
          <p:cNvSpPr txBox="1"/>
          <p:nvPr/>
        </p:nvSpPr>
        <p:spPr>
          <a:xfrm>
            <a:off x="8432380" y="17928510"/>
            <a:ext cx="3702681" cy="10772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defTabSz="2519995">
              <a:defRPr/>
            </a:pPr>
            <a:r>
              <a:rPr lang="en-US" sz="3200" b="1" u="sng" dirty="0"/>
              <a:t>Example of a drone from class 11001010</a:t>
            </a:r>
            <a:endParaRPr lang="he-IL" sz="4400" u="sng" dirty="0"/>
          </a:p>
        </p:txBody>
      </p:sp>
      <p:pic>
        <p:nvPicPr>
          <p:cNvPr id="163" name="תמונה 162" descr="תמונה שמכילה ציפור, נדידת ציפורים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CA7022A0-B6BB-1878-F598-215579EDAEB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43192" y="7699281"/>
            <a:ext cx="4301238" cy="4301238"/>
          </a:xfrm>
          <a:prstGeom prst="rect">
            <a:avLst/>
          </a:prstGeom>
        </p:spPr>
      </p:pic>
      <p:pic>
        <p:nvPicPr>
          <p:cNvPr id="4" name="תמונה 3" descr="תמונה שמכילה צילום מסך, צבעוני, מים, סגול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C1747744-F601-E421-C60B-0E34DE952C90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 l="2235" t="7638" r="2745" b="2127"/>
          <a:stretch/>
        </p:blipFill>
        <p:spPr>
          <a:xfrm>
            <a:off x="12171656" y="17785292"/>
            <a:ext cx="8554744" cy="4387235"/>
          </a:xfrm>
          <a:prstGeom prst="rect">
            <a:avLst/>
          </a:prstGeom>
        </p:spPr>
      </p:pic>
      <p:sp>
        <p:nvSpPr>
          <p:cNvPr id="132" name="תיבת טקסט 131">
            <a:extLst>
              <a:ext uri="{FF2B5EF4-FFF2-40B4-BE49-F238E27FC236}">
                <a16:creationId xmlns:a16="http://schemas.microsoft.com/office/drawing/2014/main" id="{B61F2D0E-A598-B00B-CB3A-FBA8D7D77274}"/>
              </a:ext>
            </a:extLst>
          </p:cNvPr>
          <p:cNvSpPr txBox="1">
            <a:spLocks/>
          </p:cNvSpPr>
          <p:nvPr/>
        </p:nvSpPr>
        <p:spPr>
          <a:xfrm>
            <a:off x="12205389" y="17876576"/>
            <a:ext cx="1883475" cy="5232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 rtl="1"/>
            <a:r>
              <a:rPr lang="he-IL" sz="2800" b="1" dirty="0">
                <a:solidFill>
                  <a:schemeClr val="bg1"/>
                </a:solidFill>
              </a:rPr>
              <a:t>10000000</a:t>
            </a:r>
            <a:endParaRPr lang="he-IL" sz="2000" b="1" dirty="0">
              <a:solidFill>
                <a:schemeClr val="bg1"/>
              </a:solidFill>
            </a:endParaRPr>
          </a:p>
        </p:txBody>
      </p:sp>
      <p:sp>
        <p:nvSpPr>
          <p:cNvPr id="133" name="תיבת טקסט 132">
            <a:extLst>
              <a:ext uri="{FF2B5EF4-FFF2-40B4-BE49-F238E27FC236}">
                <a16:creationId xmlns:a16="http://schemas.microsoft.com/office/drawing/2014/main" id="{B24A03D4-B33A-47B0-1513-8E06288861E4}"/>
              </a:ext>
            </a:extLst>
          </p:cNvPr>
          <p:cNvSpPr txBox="1">
            <a:spLocks/>
          </p:cNvSpPr>
          <p:nvPr/>
        </p:nvSpPr>
        <p:spPr>
          <a:xfrm>
            <a:off x="16532476" y="17876576"/>
            <a:ext cx="1768187" cy="5128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 rtl="1"/>
            <a:r>
              <a:rPr lang="he-IL" sz="2800" b="1" dirty="0">
                <a:solidFill>
                  <a:schemeClr val="bg1"/>
                </a:solidFill>
              </a:rPr>
              <a:t>11111111</a:t>
            </a:r>
            <a:endParaRPr lang="he-IL" sz="2000" b="1" dirty="0">
              <a:solidFill>
                <a:schemeClr val="bg1"/>
              </a:solidFill>
            </a:endParaRPr>
          </a:p>
        </p:txBody>
      </p:sp>
      <p:sp>
        <p:nvSpPr>
          <p:cNvPr id="134" name="תיבת טקסט 133">
            <a:extLst>
              <a:ext uri="{FF2B5EF4-FFF2-40B4-BE49-F238E27FC236}">
                <a16:creationId xmlns:a16="http://schemas.microsoft.com/office/drawing/2014/main" id="{89168FC5-4B6C-F34B-0FE8-EC3961F4FAA2}"/>
              </a:ext>
            </a:extLst>
          </p:cNvPr>
          <p:cNvSpPr txBox="1">
            <a:spLocks/>
          </p:cNvSpPr>
          <p:nvPr/>
        </p:nvSpPr>
        <p:spPr>
          <a:xfrm>
            <a:off x="12171656" y="20097637"/>
            <a:ext cx="1883475" cy="5128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 rtl="1"/>
            <a:r>
              <a:rPr lang="he-IL" sz="2800" b="1" dirty="0">
                <a:solidFill>
                  <a:schemeClr val="bg1"/>
                </a:solidFill>
              </a:rPr>
              <a:t>10101010</a:t>
            </a:r>
            <a:endParaRPr lang="he-IL" sz="2000" b="1" dirty="0">
              <a:solidFill>
                <a:schemeClr val="bg1"/>
              </a:solidFill>
            </a:endParaRPr>
          </a:p>
        </p:txBody>
      </p:sp>
      <p:sp>
        <p:nvSpPr>
          <p:cNvPr id="135" name="תיבת טקסט 134">
            <a:extLst>
              <a:ext uri="{FF2B5EF4-FFF2-40B4-BE49-F238E27FC236}">
                <a16:creationId xmlns:a16="http://schemas.microsoft.com/office/drawing/2014/main" id="{837DA724-4A25-D125-33E7-9BB713876B36}"/>
              </a:ext>
            </a:extLst>
          </p:cNvPr>
          <p:cNvSpPr txBox="1">
            <a:spLocks/>
          </p:cNvSpPr>
          <p:nvPr/>
        </p:nvSpPr>
        <p:spPr>
          <a:xfrm>
            <a:off x="16538686" y="20102695"/>
            <a:ext cx="1883475" cy="5128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1">
            <a:spAutoFit/>
          </a:bodyPr>
          <a:lstStyle/>
          <a:p>
            <a:pPr algn="ctr" rtl="1"/>
            <a:r>
              <a:rPr lang="he-IL" sz="2800" b="1" dirty="0">
                <a:solidFill>
                  <a:schemeClr val="bg1"/>
                </a:solidFill>
              </a:rPr>
              <a:t>00001111</a:t>
            </a:r>
            <a:endParaRPr lang="he-IL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6532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21159</TotalTime>
  <Words>508</Words>
  <Application>Microsoft Office PowerPoint</Application>
  <PresentationFormat>מותאם אישית</PresentationFormat>
  <Paragraphs>103</Paragraphs>
  <Slides>1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Google Sans</vt:lpstr>
      <vt:lpstr>Open Sans Hebrew</vt:lpstr>
      <vt:lpstr>Times New Roman</vt:lpstr>
      <vt:lpstr>Office Theme</vt:lpstr>
      <vt:lpstr>מצגת של PowerPoint‏</vt:lpstr>
    </vt:vector>
  </TitlesOfParts>
  <Company>tau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Galit Botzer</dc:creator>
  <cp:lastModifiedBy>עמית שטיין</cp:lastModifiedBy>
  <cp:revision>381</cp:revision>
  <cp:lastPrinted>2019-12-23T14:46:09Z</cp:lastPrinted>
  <dcterms:created xsi:type="dcterms:W3CDTF">2019-12-02T06:50:52Z</dcterms:created>
  <dcterms:modified xsi:type="dcterms:W3CDTF">2025-05-25T22:45:40Z</dcterms:modified>
</cp:coreProperties>
</file>

<file path=docProps/thumbnail.jpeg>
</file>